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1EABF36-8384-455D-B956-A6E146003736}" type="datetimeFigureOut">
              <a:rPr lang="sr-Latn-CS" smtClean="0"/>
              <a:pPr/>
              <a:t>29.3.2011</a:t>
            </a:fld>
            <a:endParaRPr lang="hr-HR"/>
          </a:p>
        </p:txBody>
      </p:sp>
      <p:sp>
        <p:nvSpPr>
          <p:cNvPr id="2" name="Footer Placeholder 1"/>
          <p:cNvSpPr>
            <a:spLocks noGrp="1"/>
          </p:cNvSpPr>
          <p:nvPr>
            <p:ph type="ftr" sz="quarter" idx="11"/>
          </p:nvPr>
        </p:nvSpPr>
        <p:spPr/>
        <p:txBody>
          <a:bodyPr/>
          <a:lstStyle/>
          <a:p>
            <a:endParaRPr lang="hr-HR"/>
          </a:p>
        </p:txBody>
      </p:sp>
      <p:sp>
        <p:nvSpPr>
          <p:cNvPr id="15" name="Slide Number Placeholder 14"/>
          <p:cNvSpPr>
            <a:spLocks noGrp="1"/>
          </p:cNvSpPr>
          <p:nvPr>
            <p:ph type="sldNum" sz="quarter" idx="12"/>
          </p:nvPr>
        </p:nvSpPr>
        <p:spPr>
          <a:xfrm>
            <a:off x="8229600" y="6473952"/>
            <a:ext cx="758952" cy="246888"/>
          </a:xfrm>
        </p:spPr>
        <p:txBody>
          <a:bodyPr/>
          <a:lstStyle/>
          <a:p>
            <a:fld id="{FE0B36AF-1040-4F48-AA78-DC4E6B96EBEC}"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ABF36-8384-455D-B956-A6E146003736}" type="datetimeFigureOut">
              <a:rPr lang="sr-Latn-CS" smtClean="0"/>
              <a:pPr/>
              <a:t>29.3.2011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E0B36AF-1040-4F48-AA78-DC4E6B96EBEC}"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ABF36-8384-455D-B956-A6E146003736}" type="datetimeFigureOut">
              <a:rPr lang="sr-Latn-CS" smtClean="0"/>
              <a:pPr/>
              <a:t>29.3.2011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E0B36AF-1040-4F48-AA78-DC4E6B96EBEC}"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1EABF36-8384-455D-B956-A6E146003736}" type="datetimeFigureOut">
              <a:rPr lang="sr-Latn-CS" smtClean="0"/>
              <a:pPr/>
              <a:t>29.3.2011</a:t>
            </a:fld>
            <a:endParaRPr lang="hr-HR"/>
          </a:p>
        </p:txBody>
      </p:sp>
      <p:sp>
        <p:nvSpPr>
          <p:cNvPr id="19" name="Footer Placeholder 18"/>
          <p:cNvSpPr>
            <a:spLocks noGrp="1"/>
          </p:cNvSpPr>
          <p:nvPr>
            <p:ph type="ftr" sz="quarter" idx="11"/>
          </p:nvPr>
        </p:nvSpPr>
        <p:spPr>
          <a:xfrm>
            <a:off x="3581400" y="76200"/>
            <a:ext cx="2895600" cy="288925"/>
          </a:xfrm>
        </p:spPr>
        <p:txBody>
          <a:bodyPr/>
          <a:lstStyle/>
          <a:p>
            <a:endParaRPr lang="hr-HR"/>
          </a:p>
        </p:txBody>
      </p:sp>
      <p:sp>
        <p:nvSpPr>
          <p:cNvPr id="16" name="Slide Number Placeholder 15"/>
          <p:cNvSpPr>
            <a:spLocks noGrp="1"/>
          </p:cNvSpPr>
          <p:nvPr>
            <p:ph type="sldNum" sz="quarter" idx="12"/>
          </p:nvPr>
        </p:nvSpPr>
        <p:spPr>
          <a:xfrm>
            <a:off x="8229600" y="6473952"/>
            <a:ext cx="758952" cy="246888"/>
          </a:xfrm>
        </p:spPr>
        <p:txBody>
          <a:bodyPr/>
          <a:lstStyle/>
          <a:p>
            <a:fld id="{FE0B36AF-1040-4F48-AA78-DC4E6B96EBEC}"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1EABF36-8384-455D-B956-A6E146003736}" type="datetimeFigureOut">
              <a:rPr lang="sr-Latn-CS" smtClean="0"/>
              <a:pPr/>
              <a:t>29.3.2011</a:t>
            </a:fld>
            <a:endParaRPr lang="hr-HR"/>
          </a:p>
        </p:txBody>
      </p:sp>
      <p:sp>
        <p:nvSpPr>
          <p:cNvPr id="11" name="Footer Placeholder 10"/>
          <p:cNvSpPr>
            <a:spLocks noGrp="1"/>
          </p:cNvSpPr>
          <p:nvPr>
            <p:ph type="ftr" sz="quarter" idx="11"/>
          </p:nvPr>
        </p:nvSpPr>
        <p:spPr/>
        <p:txBody>
          <a:bodyPr/>
          <a:lstStyle/>
          <a:p>
            <a:endParaRPr lang="hr-HR"/>
          </a:p>
        </p:txBody>
      </p:sp>
      <p:sp>
        <p:nvSpPr>
          <p:cNvPr id="16" name="Slide Number Placeholder 15"/>
          <p:cNvSpPr>
            <a:spLocks noGrp="1"/>
          </p:cNvSpPr>
          <p:nvPr>
            <p:ph type="sldNum" sz="quarter" idx="12"/>
          </p:nvPr>
        </p:nvSpPr>
        <p:spPr/>
        <p:txBody>
          <a:bodyPr/>
          <a:lstStyle/>
          <a:p>
            <a:fld id="{FE0B36AF-1040-4F48-AA78-DC4E6B96EBEC}" type="slidenum">
              <a:rPr lang="hr-HR" smtClean="0"/>
              <a:pPr/>
              <a:t>‹#›</a:t>
            </a:fld>
            <a:endParaRPr lang="hr-H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1EABF36-8384-455D-B956-A6E146003736}" type="datetimeFigureOut">
              <a:rPr lang="sr-Latn-CS" smtClean="0"/>
              <a:pPr/>
              <a:t>29.3.2011</a:t>
            </a:fld>
            <a:endParaRPr lang="hr-HR"/>
          </a:p>
        </p:txBody>
      </p:sp>
      <p:sp>
        <p:nvSpPr>
          <p:cNvPr id="10" name="Footer Placeholder 9"/>
          <p:cNvSpPr>
            <a:spLocks noGrp="1"/>
          </p:cNvSpPr>
          <p:nvPr>
            <p:ph type="ftr" sz="quarter" idx="11"/>
          </p:nvPr>
        </p:nvSpPr>
        <p:spPr/>
        <p:txBody>
          <a:bodyPr/>
          <a:lstStyle/>
          <a:p>
            <a:endParaRPr lang="hr-HR"/>
          </a:p>
        </p:txBody>
      </p:sp>
      <p:sp>
        <p:nvSpPr>
          <p:cNvPr id="31" name="Slide Number Placeholder 30"/>
          <p:cNvSpPr>
            <a:spLocks noGrp="1"/>
          </p:cNvSpPr>
          <p:nvPr>
            <p:ph type="sldNum" sz="quarter" idx="12"/>
          </p:nvPr>
        </p:nvSpPr>
        <p:spPr/>
        <p:txBody>
          <a:bodyPr/>
          <a:lstStyle/>
          <a:p>
            <a:fld id="{FE0B36AF-1040-4F48-AA78-DC4E6B96EBEC}"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1EABF36-8384-455D-B956-A6E146003736}" type="datetimeFigureOut">
              <a:rPr lang="sr-Latn-CS" smtClean="0"/>
              <a:pPr/>
              <a:t>29.3.2011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229600" y="6477000"/>
            <a:ext cx="762000" cy="246888"/>
          </a:xfrm>
        </p:spPr>
        <p:txBody>
          <a:bodyPr/>
          <a:lstStyle/>
          <a:p>
            <a:fld id="{FE0B36AF-1040-4F48-AA78-DC4E6B96EBEC}" type="slidenum">
              <a:rPr lang="hr-HR" smtClean="0"/>
              <a:pPr/>
              <a:t>‹#›</a:t>
            </a:fld>
            <a:endParaRPr lang="hr-H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1EABF36-8384-455D-B956-A6E146003736}" type="datetimeFigureOut">
              <a:rPr lang="sr-Latn-CS" smtClean="0"/>
              <a:pPr/>
              <a:t>29.3.2011</a:t>
            </a:fld>
            <a:endParaRPr lang="hr-HR"/>
          </a:p>
        </p:txBody>
      </p:sp>
      <p:sp>
        <p:nvSpPr>
          <p:cNvPr id="21" name="Footer Placeholder 20"/>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E0B36AF-1040-4F48-AA78-DC4E6B96EBEC}"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1EABF36-8384-455D-B956-A6E146003736}" type="datetimeFigureOut">
              <a:rPr lang="sr-Latn-CS" smtClean="0"/>
              <a:pPr/>
              <a:t>29.3.2011</a:t>
            </a:fld>
            <a:endParaRPr lang="hr-HR"/>
          </a:p>
        </p:txBody>
      </p:sp>
      <p:sp>
        <p:nvSpPr>
          <p:cNvPr id="24" name="Footer Placeholder 23"/>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E0B36AF-1040-4F48-AA78-DC4E6B96EBEC}"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1EABF36-8384-455D-B956-A6E146003736}" type="datetimeFigureOut">
              <a:rPr lang="sr-Latn-CS" smtClean="0"/>
              <a:pPr/>
              <a:t>29.3.2011</a:t>
            </a:fld>
            <a:endParaRPr lang="hr-HR"/>
          </a:p>
        </p:txBody>
      </p:sp>
      <p:sp>
        <p:nvSpPr>
          <p:cNvPr id="29" name="Footer Placeholder 28"/>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E0B36AF-1040-4F48-AA78-DC4E6B96EBEC}"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1EABF36-8384-455D-B956-A6E146003736}" type="datetimeFigureOut">
              <a:rPr lang="sr-Latn-CS" smtClean="0"/>
              <a:pPr/>
              <a:t>29.3.2011</a:t>
            </a:fld>
            <a:endParaRPr lang="hr-HR"/>
          </a:p>
        </p:txBody>
      </p:sp>
      <p:sp>
        <p:nvSpPr>
          <p:cNvPr id="5" name="Footer Placeholder 4"/>
          <p:cNvSpPr>
            <a:spLocks noGrp="1"/>
          </p:cNvSpPr>
          <p:nvPr>
            <p:ph type="ftr" sz="quarter" idx="11"/>
          </p:nvPr>
        </p:nvSpPr>
        <p:spPr/>
        <p:txBody>
          <a:bodyPr/>
          <a:lstStyle/>
          <a:p>
            <a:endParaRPr lang="hr-HR"/>
          </a:p>
        </p:txBody>
      </p:sp>
      <p:sp>
        <p:nvSpPr>
          <p:cNvPr id="31" name="Slide Number Placeholder 30"/>
          <p:cNvSpPr>
            <a:spLocks noGrp="1"/>
          </p:cNvSpPr>
          <p:nvPr>
            <p:ph type="sldNum" sz="quarter" idx="12"/>
          </p:nvPr>
        </p:nvSpPr>
        <p:spPr/>
        <p:txBody>
          <a:bodyPr/>
          <a:lstStyle/>
          <a:p>
            <a:fld id="{FE0B36AF-1040-4F48-AA78-DC4E6B96EBEC}" type="slidenum">
              <a:rPr lang="hr-HR" smtClean="0"/>
              <a:pPr/>
              <a:t>‹#›</a:t>
            </a:fld>
            <a:endParaRPr lang="hr-H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1EABF36-8384-455D-B956-A6E146003736}" type="datetimeFigureOut">
              <a:rPr lang="sr-Latn-CS" smtClean="0"/>
              <a:pPr/>
              <a:t>29.3.2011</a:t>
            </a:fld>
            <a:endParaRPr lang="hr-H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hr-H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E0B36AF-1040-4F48-AA78-DC4E6B96EBEC}" type="slidenum">
              <a:rPr lang="hr-HR" smtClean="0"/>
              <a:pPr/>
              <a:t>‹#›</a:t>
            </a:fld>
            <a:endParaRPr lang="hr-H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142985"/>
            <a:ext cx="8458200" cy="1928825"/>
          </a:xfrm>
        </p:spPr>
        <p:txBody>
          <a:bodyPr>
            <a:normAutofit/>
          </a:bodyPr>
          <a:lstStyle/>
          <a:p>
            <a:r>
              <a:rPr lang="hr-HR" sz="7200" dirty="0" smtClean="0"/>
              <a:t>MITOLOŠKA BIĆA</a:t>
            </a:r>
            <a:endParaRPr lang="hr-HR" sz="7200" dirty="0"/>
          </a:p>
        </p:txBody>
      </p:sp>
      <p:sp>
        <p:nvSpPr>
          <p:cNvPr id="3" name="Subtitle 2"/>
          <p:cNvSpPr>
            <a:spLocks noGrp="1"/>
          </p:cNvSpPr>
          <p:nvPr>
            <p:ph type="subTitle" idx="1"/>
          </p:nvPr>
        </p:nvSpPr>
        <p:spPr/>
        <p:txBody>
          <a:bodyPr/>
          <a:lstStyle/>
          <a:p>
            <a:endParaRPr lang="hr-H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HIMERA</a:t>
            </a:r>
            <a:endParaRPr lang="hr-HR" dirty="0"/>
          </a:p>
        </p:txBody>
      </p:sp>
      <p:sp>
        <p:nvSpPr>
          <p:cNvPr id="3" name="Content Placeholder 2"/>
          <p:cNvSpPr>
            <a:spLocks noGrp="1"/>
          </p:cNvSpPr>
          <p:nvPr>
            <p:ph sz="half" idx="1"/>
          </p:nvPr>
        </p:nvSpPr>
        <p:spPr/>
        <p:txBody>
          <a:bodyPr>
            <a:normAutofit fontScale="62500" lnSpcReduction="20000"/>
          </a:bodyPr>
          <a:lstStyle/>
          <a:p>
            <a:r>
              <a:rPr lang="hr-HR" b="1" i="1" dirty="0" smtClean="0"/>
              <a:t>Himera</a:t>
            </a:r>
            <a:r>
              <a:rPr lang="hr-HR" i="1" dirty="0" smtClean="0"/>
              <a:t> je bila kći čudovišta Tifona i njegove žene </a:t>
            </a:r>
            <a:r>
              <a:rPr lang="hr-HR" i="1" dirty="0" err="1" smtClean="0"/>
              <a:t>Ehidne</a:t>
            </a:r>
            <a:r>
              <a:rPr lang="hr-HR" i="1" dirty="0" smtClean="0"/>
              <a:t>.</a:t>
            </a:r>
            <a:br>
              <a:rPr lang="hr-HR" i="1" dirty="0" smtClean="0"/>
            </a:br>
            <a:r>
              <a:rPr lang="hr-HR" i="1" dirty="0" smtClean="0"/>
              <a:t>Bila je kombinacija divlje koze, lava i zmije sa zmajskom glavom. Imala je divovsku snagu i iz sva tri svoja ždrijela rigala je vatru. Prema grčkom mitu živjela je u </a:t>
            </a:r>
            <a:r>
              <a:rPr lang="hr-HR" i="1" dirty="0" err="1" smtClean="0"/>
              <a:t>Likiji</a:t>
            </a:r>
            <a:r>
              <a:rPr lang="hr-HR" i="1" dirty="0" smtClean="0"/>
              <a:t> (u vulkanskom grotlu </a:t>
            </a:r>
            <a:r>
              <a:rPr lang="hr-HR" i="1" dirty="0" err="1" smtClean="0"/>
              <a:t>Kragu</a:t>
            </a:r>
            <a:r>
              <a:rPr lang="hr-HR" i="1" dirty="0" smtClean="0"/>
              <a:t> koji se danas zove </a:t>
            </a:r>
            <a:r>
              <a:rPr lang="hr-HR" i="1" dirty="0" err="1" smtClean="0"/>
              <a:t>Kulehimera</a:t>
            </a:r>
            <a:r>
              <a:rPr lang="hr-HR" i="1" dirty="0" smtClean="0"/>
              <a:t>) i čim bi osjetila čovjeka, izašla bi iz svoje jazbine i spržila ga vatrom. Pojedinosti o njezinim žrtvama ne znamo, ali poznato nam je da je Himeru ubio junak </a:t>
            </a:r>
            <a:r>
              <a:rPr lang="hr-HR" i="1" dirty="0" err="1" smtClean="0"/>
              <a:t>Belerofont</a:t>
            </a:r>
            <a:r>
              <a:rPr lang="hr-HR" i="1" dirty="0" smtClean="0"/>
              <a:t>. Prema rimskim pjesnicima, posebno </a:t>
            </a:r>
            <a:r>
              <a:rPr lang="hr-HR" i="1" dirty="0" err="1" smtClean="0"/>
              <a:t>Vergiliju</a:t>
            </a:r>
            <a:r>
              <a:rPr lang="hr-HR" i="1" dirty="0" smtClean="0"/>
              <a:t>, živjela je u podzemnom svijetu i sa svojim bratom Kerberom čuvala ulaz u </a:t>
            </a:r>
            <a:r>
              <a:rPr lang="hr-HR" i="1" dirty="0" err="1" smtClean="0"/>
              <a:t>Hadovo</a:t>
            </a:r>
            <a:r>
              <a:rPr lang="hr-HR" i="1" dirty="0" smtClean="0"/>
              <a:t> carstvo.</a:t>
            </a:r>
            <a:br>
              <a:rPr lang="hr-HR" i="1" dirty="0" smtClean="0"/>
            </a:br>
            <a:r>
              <a:rPr lang="hr-HR" i="1" dirty="0" smtClean="0"/>
              <a:t>U grčke mitove Himera je došla s istoka gdje su slične fantastične nemani bile vrlo proširene. </a:t>
            </a:r>
            <a:endParaRPr lang="hr-HR" dirty="0"/>
          </a:p>
        </p:txBody>
      </p:sp>
      <p:pic>
        <p:nvPicPr>
          <p:cNvPr id="5" name="Content Placeholder 4" descr="Belerofon%202.jpg"/>
          <p:cNvPicPr>
            <a:picLocks noGrp="1" noChangeAspect="1"/>
          </p:cNvPicPr>
          <p:nvPr>
            <p:ph sz="half" idx="2"/>
          </p:nvPr>
        </p:nvPicPr>
        <p:blipFill>
          <a:blip r:embed="rId2" cstate="print"/>
          <a:stretch>
            <a:fillRect/>
          </a:stretch>
        </p:blipFill>
        <p:spPr>
          <a:xfrm>
            <a:off x="4929190" y="1357298"/>
            <a:ext cx="3348858" cy="4967302"/>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PEGAZ</a:t>
            </a:r>
            <a:endParaRPr lang="hr-HR" dirty="0"/>
          </a:p>
        </p:txBody>
      </p:sp>
      <p:sp>
        <p:nvSpPr>
          <p:cNvPr id="3" name="Content Placeholder 2"/>
          <p:cNvSpPr>
            <a:spLocks noGrp="1"/>
          </p:cNvSpPr>
          <p:nvPr>
            <p:ph sz="half" idx="1"/>
          </p:nvPr>
        </p:nvSpPr>
        <p:spPr/>
        <p:txBody>
          <a:bodyPr>
            <a:normAutofit fontScale="77500" lnSpcReduction="20000"/>
          </a:bodyPr>
          <a:lstStyle/>
          <a:p>
            <a:r>
              <a:rPr lang="hr-HR" b="1" i="1" dirty="0" smtClean="0"/>
              <a:t>Pegaz</a:t>
            </a:r>
            <a:r>
              <a:rPr lang="hr-HR" i="1" dirty="0" smtClean="0"/>
              <a:t> je bio divlji krilati konj koji je prema mitu iskočio iz Meduzinog vrata kada joj je </a:t>
            </a:r>
            <a:r>
              <a:rPr lang="hr-HR" i="1" dirty="0" err="1" smtClean="0"/>
              <a:t>Perzej</a:t>
            </a:r>
            <a:r>
              <a:rPr lang="hr-HR" i="1" dirty="0" smtClean="0"/>
              <a:t> odsjekao glavu, zajedno s junakom </a:t>
            </a:r>
            <a:r>
              <a:rPr lang="hr-HR" i="1" dirty="0" err="1" smtClean="0"/>
              <a:t>Hrisaorom</a:t>
            </a:r>
            <a:r>
              <a:rPr lang="hr-HR" i="1" dirty="0" smtClean="0"/>
              <a:t>. Živio je na brdu </a:t>
            </a:r>
            <a:r>
              <a:rPr lang="hr-HR" i="1" dirty="0" err="1" smtClean="0"/>
              <a:t>Helikon</a:t>
            </a:r>
            <a:r>
              <a:rPr lang="hr-HR" i="1" dirty="0" smtClean="0"/>
              <a:t>, a Muze su ga hranile zimi kad bi snijeg prekrio travu. </a:t>
            </a:r>
            <a:r>
              <a:rPr lang="hr-HR" i="1" dirty="0" err="1" smtClean="0"/>
              <a:t>Belerofont</a:t>
            </a:r>
            <a:r>
              <a:rPr lang="hr-HR" i="1" dirty="0" smtClean="0"/>
              <a:t> ga je uspio ukrotiti uz pomoć zlatnih uzdi koje mu je dala Atena, ali budući da ga nije vratio kad je ubio Himeru, već je čak ponosan pokušao da posjeti </a:t>
            </a:r>
            <a:r>
              <a:rPr lang="hr-HR" i="1" dirty="0" err="1" smtClean="0"/>
              <a:t>Olimpljane</a:t>
            </a:r>
            <a:r>
              <a:rPr lang="hr-HR" i="1" dirty="0" smtClean="0"/>
              <a:t> u njihovoj palači, Zeus ga je prokleo, a Pegaza je uhvatio i koristio kao teretnog konja da mu nosi munje.</a:t>
            </a:r>
            <a:endParaRPr lang="hr-HR" dirty="0"/>
          </a:p>
        </p:txBody>
      </p:sp>
      <p:pic>
        <p:nvPicPr>
          <p:cNvPr id="5" name="Content Placeholder 4" descr="Pegaz%201.JPG"/>
          <p:cNvPicPr>
            <a:picLocks noGrp="1" noChangeAspect="1"/>
          </p:cNvPicPr>
          <p:nvPr>
            <p:ph sz="half" idx="2"/>
          </p:nvPr>
        </p:nvPicPr>
        <p:blipFill>
          <a:blip r:embed="rId2" cstate="print"/>
          <a:stretch>
            <a:fillRect/>
          </a:stretch>
        </p:blipFill>
        <p:spPr>
          <a:xfrm>
            <a:off x="4786314" y="1643050"/>
            <a:ext cx="3400423" cy="4214842"/>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KALEDONIJSKI VEPAR</a:t>
            </a:r>
            <a:endParaRPr lang="hr-HR" dirty="0"/>
          </a:p>
        </p:txBody>
      </p:sp>
      <p:sp>
        <p:nvSpPr>
          <p:cNvPr id="3" name="Content Placeholder 2"/>
          <p:cNvSpPr>
            <a:spLocks noGrp="1"/>
          </p:cNvSpPr>
          <p:nvPr>
            <p:ph sz="half" idx="1"/>
          </p:nvPr>
        </p:nvSpPr>
        <p:spPr/>
        <p:txBody>
          <a:bodyPr>
            <a:normAutofit fontScale="77500" lnSpcReduction="20000"/>
          </a:bodyPr>
          <a:lstStyle/>
          <a:p>
            <a:r>
              <a:rPr lang="hr-HR" b="1" i="1" dirty="0" err="1" smtClean="0"/>
              <a:t>Kalidonijski</a:t>
            </a:r>
            <a:r>
              <a:rPr lang="hr-HR" b="1" i="1" dirty="0" smtClean="0"/>
              <a:t> vepar</a:t>
            </a:r>
            <a:r>
              <a:rPr lang="hr-HR" i="1" dirty="0" smtClean="0"/>
              <a:t> je ogromni vepar kojega je poslala </a:t>
            </a:r>
            <a:r>
              <a:rPr lang="hr-HR" i="1" dirty="0" err="1" smtClean="0"/>
              <a:t>Artemida</a:t>
            </a:r>
            <a:r>
              <a:rPr lang="hr-HR" i="1" dirty="0" smtClean="0"/>
              <a:t> da kazni kralja </a:t>
            </a:r>
            <a:r>
              <a:rPr lang="hr-HR" i="1" dirty="0" err="1" smtClean="0"/>
              <a:t>Kalidonike</a:t>
            </a:r>
            <a:r>
              <a:rPr lang="hr-HR" i="1" dirty="0" smtClean="0"/>
              <a:t> kako bi mu ubio zemljoradnike i pogazio žitna polja. Kralj je pozvao heroje iz cijele Grčke da dođu da ga ulove.</a:t>
            </a:r>
            <a:br>
              <a:rPr lang="hr-HR" i="1" dirty="0" smtClean="0"/>
            </a:br>
            <a:r>
              <a:rPr lang="hr-HR" i="1" dirty="0" smtClean="0"/>
              <a:t>Učestvovalo je mnogo heroja, među kojim su bili većinom Argonauti, te </a:t>
            </a:r>
            <a:r>
              <a:rPr lang="hr-HR" i="1" dirty="0" err="1" smtClean="0"/>
              <a:t>Kastor</a:t>
            </a:r>
            <a:r>
              <a:rPr lang="hr-HR" i="1" dirty="0" smtClean="0"/>
              <a:t> i </a:t>
            </a:r>
            <a:r>
              <a:rPr lang="hr-HR" i="1" dirty="0" err="1" smtClean="0"/>
              <a:t>Poluks</a:t>
            </a:r>
            <a:r>
              <a:rPr lang="hr-HR" i="1" dirty="0" smtClean="0"/>
              <a:t>, </a:t>
            </a:r>
            <a:r>
              <a:rPr lang="hr-HR" i="1" dirty="0" err="1" smtClean="0"/>
              <a:t>Idas</a:t>
            </a:r>
            <a:r>
              <a:rPr lang="hr-HR" i="1" dirty="0" smtClean="0"/>
              <a:t> </a:t>
            </a:r>
            <a:r>
              <a:rPr lang="hr-HR" i="1" dirty="0" err="1" smtClean="0"/>
              <a:t>i</a:t>
            </a:r>
            <a:r>
              <a:rPr lang="hr-HR" i="1" dirty="0" smtClean="0"/>
              <a:t> </a:t>
            </a:r>
            <a:r>
              <a:rPr lang="hr-HR" i="1" dirty="0" err="1" smtClean="0"/>
              <a:t>Linkej</a:t>
            </a:r>
            <a:r>
              <a:rPr lang="hr-HR" i="1" dirty="0" smtClean="0"/>
              <a:t>, </a:t>
            </a:r>
            <a:r>
              <a:rPr lang="hr-HR" i="1" dirty="0" err="1" smtClean="0"/>
              <a:t>Tezej</a:t>
            </a:r>
            <a:r>
              <a:rPr lang="hr-HR" i="1" dirty="0" smtClean="0"/>
              <a:t>, </a:t>
            </a:r>
            <a:r>
              <a:rPr lang="hr-HR" i="1" dirty="0" err="1" smtClean="0"/>
              <a:t>Pelej</a:t>
            </a:r>
            <a:r>
              <a:rPr lang="hr-HR" i="1" dirty="0" smtClean="0"/>
              <a:t>, </a:t>
            </a:r>
            <a:r>
              <a:rPr lang="hr-HR" i="1" dirty="0" err="1" smtClean="0"/>
              <a:t>Atalanta</a:t>
            </a:r>
            <a:r>
              <a:rPr lang="hr-HR" i="1" dirty="0" smtClean="0"/>
              <a:t> </a:t>
            </a:r>
            <a:r>
              <a:rPr lang="hr-HR" i="1" dirty="0" err="1" smtClean="0"/>
              <a:t>i</a:t>
            </a:r>
            <a:r>
              <a:rPr lang="hr-HR" i="1" dirty="0" smtClean="0"/>
              <a:t> dva Kentaura, a među lovcima je bio i kraljev sin </a:t>
            </a:r>
            <a:r>
              <a:rPr lang="hr-HR" i="1" dirty="0" err="1" smtClean="0"/>
              <a:t>Maleagar</a:t>
            </a:r>
            <a:r>
              <a:rPr lang="hr-HR" i="1" dirty="0" smtClean="0"/>
              <a:t>.</a:t>
            </a:r>
            <a:br>
              <a:rPr lang="hr-HR" i="1" dirty="0" smtClean="0"/>
            </a:br>
            <a:r>
              <a:rPr lang="hr-HR" i="1" dirty="0" err="1" smtClean="0"/>
              <a:t>.</a:t>
            </a:r>
            <a:endParaRPr lang="hr-HR" dirty="0"/>
          </a:p>
        </p:txBody>
      </p:sp>
      <p:pic>
        <p:nvPicPr>
          <p:cNvPr id="5" name="Content Placeholder 4" descr="Lov%20na%20Kalidonskog%20vepra.jpg"/>
          <p:cNvPicPr>
            <a:picLocks noGrp="1" noChangeAspect="1"/>
          </p:cNvPicPr>
          <p:nvPr>
            <p:ph sz="half" idx="2"/>
          </p:nvPr>
        </p:nvPicPr>
        <p:blipFill>
          <a:blip r:embed="rId2" cstate="print"/>
          <a:stretch>
            <a:fillRect/>
          </a:stretch>
        </p:blipFill>
        <p:spPr>
          <a:xfrm>
            <a:off x="4643438" y="1571612"/>
            <a:ext cx="3916362" cy="4214842"/>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KIKLOPI</a:t>
            </a:r>
            <a:endParaRPr lang="hr-HR" dirty="0"/>
          </a:p>
        </p:txBody>
      </p:sp>
      <p:sp>
        <p:nvSpPr>
          <p:cNvPr id="3" name="Content Placeholder 2"/>
          <p:cNvSpPr>
            <a:spLocks noGrp="1"/>
          </p:cNvSpPr>
          <p:nvPr>
            <p:ph sz="half" idx="1"/>
          </p:nvPr>
        </p:nvSpPr>
        <p:spPr>
          <a:xfrm>
            <a:off x="304800" y="1214422"/>
            <a:ext cx="4191000" cy="5110178"/>
          </a:xfrm>
        </p:spPr>
        <p:txBody>
          <a:bodyPr>
            <a:noAutofit/>
          </a:bodyPr>
          <a:lstStyle/>
          <a:p>
            <a:r>
              <a:rPr lang="vi-VN" sz="1500" i="1" dirty="0" smtClean="0">
                <a:latin typeface="+mj-lt"/>
              </a:rPr>
              <a:t>Kiklopi su bili divovi s jednim okom. </a:t>
            </a:r>
            <a:br>
              <a:rPr lang="vi-VN" sz="1500" i="1" dirty="0" smtClean="0">
                <a:latin typeface="+mj-lt"/>
              </a:rPr>
            </a:br>
            <a:r>
              <a:rPr lang="vi-VN" sz="1500" i="1" dirty="0" smtClean="0">
                <a:latin typeface="+mj-lt"/>
              </a:rPr>
              <a:t>O tome kako su kiklopi izgledali svjedoče mnogi mitovi, ali ne i o tome koliko ih je bilo i kojeg su porijekla. Prema Homeru bili su narod. Živili su u zemlji Hisperiji i na obližnjim </a:t>
            </a:r>
            <a:r>
              <a:rPr lang="hr-HR" sz="1500" i="1" dirty="0" smtClean="0">
                <a:latin typeface="+mj-lt"/>
              </a:rPr>
              <a:t>otocima,</a:t>
            </a:r>
            <a:r>
              <a:rPr lang="vi-VN" sz="1500" i="1" dirty="0" smtClean="0">
                <a:latin typeface="+mj-lt"/>
              </a:rPr>
              <a:t>boravili su u pećinama i bili su surovi i </a:t>
            </a:r>
            <a:r>
              <a:rPr lang="hr-HR" sz="1500" i="1" dirty="0" smtClean="0">
                <a:latin typeface="+mj-lt"/>
              </a:rPr>
              <a:t>neobrazovani.</a:t>
            </a:r>
            <a:r>
              <a:rPr lang="vi-VN" sz="1500" i="1" dirty="0" smtClean="0">
                <a:latin typeface="+mj-lt"/>
              </a:rPr>
              <a:t>Nisu znali ni za pismo ni za državu, nisu obrađivali zemlju, nisu poštovali bogove, a nisu bili ni gostoljubivi. Najpoznatiji je bio Polifem </a:t>
            </a:r>
            <a:r>
              <a:rPr lang="hr-HR" sz="1500" i="1" dirty="0" smtClean="0">
                <a:latin typeface="+mj-lt"/>
              </a:rPr>
              <a:t>,</a:t>
            </a:r>
            <a:r>
              <a:rPr lang="vi-VN" sz="1500" i="1" dirty="0" smtClean="0">
                <a:latin typeface="+mj-lt"/>
              </a:rPr>
              <a:t>sin boga Posejdona. Prema Hesiodu, bila su trojica a zvali su se Sterop, Bront i Arg, otac im je bio Uran, i majka božica zemlje Geja. Pridružili su se Zeusu kad je podigao ustanak protiv Hronosa, i iskovali mu gromove i munje uz pomoć kojih je pobijedio. Neki su autori Kiklope smatrali sinovima divova Hekatonhira, a domovina im je bila Mala Azija. Oni su bili pomoćnici boga Hefesta i živjeli su na Siciliji. Radionica im je bila ispod Etne vulkana koji se nalazi na jednom od Liparskih ostrva sjeverne Sicilije</a:t>
            </a:r>
            <a:r>
              <a:rPr lang="vi-VN" sz="1600" i="1" dirty="0" smtClean="0">
                <a:latin typeface="+mj-lt"/>
              </a:rPr>
              <a:t>. </a:t>
            </a:r>
            <a:endParaRPr lang="hr-HR" sz="1600" i="1" dirty="0">
              <a:latin typeface="+mj-lt"/>
            </a:endParaRPr>
          </a:p>
        </p:txBody>
      </p:sp>
      <p:pic>
        <p:nvPicPr>
          <p:cNvPr id="5" name="Content Placeholder 4" descr="Kiklopi.jpg"/>
          <p:cNvPicPr>
            <a:picLocks noGrp="1" noChangeAspect="1"/>
          </p:cNvPicPr>
          <p:nvPr>
            <p:ph sz="half" idx="2"/>
          </p:nvPr>
        </p:nvPicPr>
        <p:blipFill>
          <a:blip r:embed="rId2" cstate="print"/>
          <a:stretch>
            <a:fillRect/>
          </a:stretch>
        </p:blipFill>
        <p:spPr>
          <a:xfrm>
            <a:off x="5072066" y="1428736"/>
            <a:ext cx="3429024" cy="428628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HARPIJE</a:t>
            </a:r>
            <a:endParaRPr lang="hr-HR" dirty="0"/>
          </a:p>
        </p:txBody>
      </p:sp>
      <p:sp>
        <p:nvSpPr>
          <p:cNvPr id="3" name="Content Placeholder 2"/>
          <p:cNvSpPr>
            <a:spLocks noGrp="1"/>
          </p:cNvSpPr>
          <p:nvPr>
            <p:ph sz="half" idx="1"/>
          </p:nvPr>
        </p:nvSpPr>
        <p:spPr>
          <a:xfrm>
            <a:off x="304800" y="1285860"/>
            <a:ext cx="4191000" cy="5357850"/>
          </a:xfrm>
        </p:spPr>
        <p:txBody>
          <a:bodyPr>
            <a:noAutofit/>
          </a:bodyPr>
          <a:lstStyle/>
          <a:p>
            <a:r>
              <a:rPr lang="vi-VN" sz="1200" b="1" dirty="0" smtClean="0">
                <a:latin typeface="+mj-lt"/>
              </a:rPr>
              <a:t>Harpije</a:t>
            </a:r>
            <a:r>
              <a:rPr lang="vi-VN" sz="1200" dirty="0" smtClean="0">
                <a:latin typeface="+mj-lt"/>
              </a:rPr>
              <a:t> su bile kćeri morskog boga Taumanta i Okeanide Elektre. </a:t>
            </a:r>
            <a:br>
              <a:rPr lang="vi-VN" sz="1200" dirty="0" smtClean="0">
                <a:latin typeface="+mj-lt"/>
              </a:rPr>
            </a:br>
            <a:r>
              <a:rPr lang="vi-VN" sz="1200" dirty="0" smtClean="0">
                <a:latin typeface="+mj-lt"/>
              </a:rPr>
              <a:t>Prema Homeru bilo ih je </a:t>
            </a:r>
            <a:r>
              <a:rPr lang="vi-VN" sz="1200" dirty="0" smtClean="0">
                <a:latin typeface="+mj-lt"/>
              </a:rPr>
              <a:t>nekoliko </a:t>
            </a:r>
            <a:r>
              <a:rPr lang="hr-HR" sz="1200" dirty="0" smtClean="0">
                <a:latin typeface="+mj-lt"/>
              </a:rPr>
              <a:t>,p</a:t>
            </a:r>
            <a:r>
              <a:rPr lang="vi-VN" sz="1200" dirty="0" smtClean="0">
                <a:latin typeface="+mj-lt"/>
              </a:rPr>
              <a:t>rema </a:t>
            </a:r>
            <a:r>
              <a:rPr lang="vi-VN" sz="1200" dirty="0" smtClean="0">
                <a:latin typeface="+mj-lt"/>
              </a:rPr>
              <a:t>Hesiodu, bile su </a:t>
            </a:r>
            <a:r>
              <a:rPr lang="vi-VN" sz="1200" dirty="0" smtClean="0">
                <a:latin typeface="+mj-lt"/>
              </a:rPr>
              <a:t>dvije</a:t>
            </a:r>
            <a:r>
              <a:rPr lang="hr-HR" sz="1200" dirty="0" smtClean="0">
                <a:latin typeface="+mj-lt"/>
              </a:rPr>
              <a:t>.</a:t>
            </a:r>
            <a:r>
              <a:rPr lang="vi-VN" sz="1200" dirty="0" smtClean="0">
                <a:latin typeface="+mj-lt"/>
              </a:rPr>
              <a:t>Vergilije </a:t>
            </a:r>
            <a:r>
              <a:rPr lang="vi-VN" sz="1200" dirty="0" smtClean="0">
                <a:latin typeface="+mj-lt"/>
              </a:rPr>
              <a:t>spominje </a:t>
            </a:r>
            <a:r>
              <a:rPr lang="vi-VN" sz="1200" dirty="0" smtClean="0">
                <a:latin typeface="+mj-lt"/>
              </a:rPr>
              <a:t>harpiju </a:t>
            </a:r>
            <a:r>
              <a:rPr lang="vi-VN" sz="1200" dirty="0" smtClean="0">
                <a:latin typeface="+mj-lt"/>
              </a:rPr>
              <a:t>Kelenu i napominje da "čudovišta većih nigde i nema, ni kužnijih rana što gnjev ih bogova rodi sred Stigijskih voda". </a:t>
            </a:r>
            <a:endParaRPr lang="hr-HR" sz="1200" dirty="0" smtClean="0">
              <a:latin typeface="+mj-lt"/>
            </a:endParaRPr>
          </a:p>
          <a:p>
            <a:pPr>
              <a:buNone/>
            </a:pPr>
            <a:r>
              <a:rPr lang="hr-HR" sz="1200" dirty="0" smtClean="0">
                <a:latin typeface="+mj-lt"/>
              </a:rPr>
              <a:t>	</a:t>
            </a:r>
            <a:r>
              <a:rPr lang="vi-VN" sz="1200" dirty="0" smtClean="0">
                <a:latin typeface="+mj-lt"/>
              </a:rPr>
              <a:t>Dokaz </a:t>
            </a:r>
            <a:r>
              <a:rPr lang="vi-VN" sz="1200" dirty="0" smtClean="0">
                <a:latin typeface="+mj-lt"/>
              </a:rPr>
              <a:t>istine da rođaci često nisu slični jedni drugima njihova je krasna sestra, božica duge i glasnica bogova, Irida.</a:t>
            </a:r>
            <a:br>
              <a:rPr lang="vi-VN" sz="1200" dirty="0" smtClean="0">
                <a:latin typeface="+mj-lt"/>
              </a:rPr>
            </a:br>
            <a:r>
              <a:rPr lang="vi-VN" sz="1200" dirty="0" smtClean="0">
                <a:latin typeface="+mj-lt"/>
              </a:rPr>
              <a:t>Prvobitno harpije su bile božice oštrog vjetra, a posao im je bio odnositi duše mrtvih u podzemni svijet. Vrlo rijetko upletale bi se u život bogova i ljudi. Najistaknutija uloga pripala im je u mitu o kralju i vraču Fineju. Bogovi su im, naime, povjerili kažnjavanje Fineja vječnom glađu zbog zločina koji je počinio nad svojim sinovima iz prvog braka. Kad god bi Finej sjeo za stol, odmah bi doletjele harpije, pojele mu jelo, a ono što ne bi pojele zagadile bi izmetom. Mučile su ga dugo, sve dok tome nisu učinili kraj Kalais i Zet, koji su u Trakiju doplovili s Argonautima na lađi Argo. Ta dva junaka, koja su od svog oca Boreja dobila krila, vrebala su na harpije u zraku i čim su se pojavile, snažnim su ih naletom protjerali sve do Strofadskih </a:t>
            </a:r>
            <a:r>
              <a:rPr lang="hr-HR" sz="1200" dirty="0" smtClean="0">
                <a:latin typeface="+mj-lt"/>
              </a:rPr>
              <a:t>otoka </a:t>
            </a:r>
            <a:r>
              <a:rPr lang="vi-VN" sz="1200" dirty="0" smtClean="0">
                <a:latin typeface="+mj-lt"/>
              </a:rPr>
              <a:t>(</a:t>
            </a:r>
            <a:r>
              <a:rPr lang="hr-HR" sz="1200" dirty="0" smtClean="0">
                <a:latin typeface="+mj-lt"/>
              </a:rPr>
              <a:t>u </a:t>
            </a:r>
            <a:r>
              <a:rPr lang="vi-VN" sz="1200" dirty="0" smtClean="0">
                <a:latin typeface="+mj-lt"/>
              </a:rPr>
              <a:t>Jonskom </a:t>
            </a:r>
            <a:r>
              <a:rPr lang="vi-VN" sz="1200" dirty="0" smtClean="0">
                <a:latin typeface="+mj-lt"/>
              </a:rPr>
              <a:t>moru). Bili bi ih i poubijali, ali ih je u posljednjem trenutku zaustavila božica Irida, prenjevši im obećanje bogova da ubuduće neće dopustiti mučenje Fineja</a:t>
            </a:r>
            <a:r>
              <a:rPr lang="vi-VN" sz="1200" dirty="0" smtClean="0"/>
              <a:t>.</a:t>
            </a:r>
            <a:endParaRPr lang="hr-HR" sz="1200" dirty="0"/>
          </a:p>
        </p:txBody>
      </p:sp>
      <p:pic>
        <p:nvPicPr>
          <p:cNvPr id="5" name="Content Placeholder 4" descr="Harpije.jpg"/>
          <p:cNvPicPr>
            <a:picLocks noGrp="1" noChangeAspect="1"/>
          </p:cNvPicPr>
          <p:nvPr>
            <p:ph sz="half" idx="2"/>
          </p:nvPr>
        </p:nvPicPr>
        <p:blipFill>
          <a:blip r:embed="rId2" cstate="print"/>
          <a:stretch>
            <a:fillRect/>
          </a:stretch>
        </p:blipFill>
        <p:spPr>
          <a:xfrm>
            <a:off x="4857752" y="1357298"/>
            <a:ext cx="3705451" cy="4572032"/>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SIRENE</a:t>
            </a:r>
            <a:endParaRPr lang="hr-HR" dirty="0"/>
          </a:p>
        </p:txBody>
      </p:sp>
      <p:sp>
        <p:nvSpPr>
          <p:cNvPr id="3" name="Content Placeholder 2"/>
          <p:cNvSpPr>
            <a:spLocks noGrp="1"/>
          </p:cNvSpPr>
          <p:nvPr>
            <p:ph sz="half" idx="1"/>
          </p:nvPr>
        </p:nvSpPr>
        <p:spPr>
          <a:xfrm>
            <a:off x="304800" y="1357298"/>
            <a:ext cx="4191000" cy="4967302"/>
          </a:xfrm>
        </p:spPr>
        <p:txBody>
          <a:bodyPr>
            <a:normAutofit fontScale="25000" lnSpcReduction="20000"/>
          </a:bodyPr>
          <a:lstStyle/>
          <a:p>
            <a:r>
              <a:rPr lang="vi-VN" sz="5600" b="1" dirty="0" smtClean="0">
                <a:latin typeface="+mj-lt"/>
              </a:rPr>
              <a:t>Sirene </a:t>
            </a:r>
            <a:r>
              <a:rPr lang="vi-VN" sz="5600" dirty="0" smtClean="0">
                <a:latin typeface="+mj-lt"/>
              </a:rPr>
              <a:t>– </a:t>
            </a:r>
            <a:r>
              <a:rPr lang="hr-HR" sz="5600" dirty="0" smtClean="0">
                <a:latin typeface="+mj-lt"/>
              </a:rPr>
              <a:t>Najraširenije poimanje je </a:t>
            </a:r>
            <a:r>
              <a:rPr lang="vi-VN" sz="5600" dirty="0" smtClean="0">
                <a:latin typeface="+mj-lt"/>
              </a:rPr>
              <a:t>da </a:t>
            </a:r>
            <a:r>
              <a:rPr lang="vi-VN" sz="5600" dirty="0" smtClean="0">
                <a:latin typeface="+mj-lt"/>
              </a:rPr>
              <a:t>su sirene mitska bića, stanovnice morskih dubina, do struka vilinski lijepe djevojke koje umjesto nogu imaju riblji rep, izvorno, prema grčkoj mitologiji, one su čudovišta sa ženskom glavom i ptičjim </a:t>
            </a:r>
            <a:r>
              <a:rPr lang="vi-VN" sz="5600" dirty="0" smtClean="0">
                <a:latin typeface="+mj-lt"/>
              </a:rPr>
              <a:t>tijelom. </a:t>
            </a:r>
            <a:r>
              <a:rPr lang="vi-VN" sz="5600" dirty="0" smtClean="0">
                <a:latin typeface="+mj-lt"/>
              </a:rPr>
              <a:t>Sirene su bile kćeri riječnog boga Aheloja, a isticale su se divnim glasovima po kojima su dobile i imena: Aglajofona - Jasnoglasna, Telksepeja - Očaravajuća, Pesinoja - Umiljata i Molpa - Raspjevana. Toliko su se ponosile svojim glasovnim mogućnostima, da su se usudile </a:t>
            </a:r>
            <a:r>
              <a:rPr lang="vi-VN" sz="5600" dirty="0" smtClean="0">
                <a:latin typeface="+mj-lt"/>
              </a:rPr>
              <a:t>izaz</a:t>
            </a:r>
            <a:r>
              <a:rPr lang="hr-HR" sz="5600" dirty="0" smtClean="0">
                <a:latin typeface="+mj-lt"/>
              </a:rPr>
              <a:t>vati </a:t>
            </a:r>
            <a:r>
              <a:rPr lang="vi-VN" sz="5600" dirty="0" smtClean="0">
                <a:latin typeface="+mj-lt"/>
              </a:rPr>
              <a:t>na i </a:t>
            </a:r>
            <a:r>
              <a:rPr lang="vi-VN" sz="5600" dirty="0" smtClean="0">
                <a:latin typeface="+mj-lt"/>
              </a:rPr>
              <a:t>same zaštitnice umetnosti - Muze. Naravno, izgubile su, a njihova sujeta kažnjena je tako što su napola pretvorene u ptice. </a:t>
            </a:r>
            <a:br>
              <a:rPr lang="vi-VN" sz="5600" dirty="0" smtClean="0">
                <a:latin typeface="+mj-lt"/>
              </a:rPr>
            </a:br>
            <a:r>
              <a:rPr lang="vi-VN" sz="5600" dirty="0" smtClean="0">
                <a:latin typeface="+mj-lt"/>
              </a:rPr>
              <a:t>Prema drugoj, kasnijoj verziji, ove po rođenju lijepe djevojke postale su krilate nakaze, ali su zadržale lijepo lice i divne glasove, jer su </a:t>
            </a:r>
            <a:r>
              <a:rPr lang="vi-VN" sz="5600" dirty="0" smtClean="0">
                <a:latin typeface="+mj-lt"/>
              </a:rPr>
              <a:t>uvr</a:t>
            </a:r>
            <a:r>
              <a:rPr lang="hr-HR" sz="5600" dirty="0" err="1" smtClean="0">
                <a:latin typeface="+mj-lt"/>
              </a:rPr>
              <a:t>ije</a:t>
            </a:r>
            <a:r>
              <a:rPr lang="hr-HR" sz="5600" dirty="0" err="1" smtClean="0">
                <a:latin typeface="+mj-lt"/>
              </a:rPr>
              <a:t>d</a:t>
            </a:r>
            <a:r>
              <a:rPr lang="vi-VN" sz="5600" dirty="0" smtClean="0">
                <a:latin typeface="+mj-lt"/>
              </a:rPr>
              <a:t>ile </a:t>
            </a:r>
            <a:r>
              <a:rPr lang="vi-VN" sz="5600" dirty="0" smtClean="0">
                <a:latin typeface="+mj-lt"/>
              </a:rPr>
              <a:t>boginju ljubavi i ljepote Afroditu. Naime, ona ih je pretvorila u krilata čudovišta </a:t>
            </a:r>
            <a:r>
              <a:rPr lang="hr-HR" sz="5600" dirty="0" smtClean="0">
                <a:latin typeface="+mj-lt"/>
              </a:rPr>
              <a:t>jer</a:t>
            </a:r>
            <a:r>
              <a:rPr lang="vi-VN" sz="5600" dirty="0" smtClean="0">
                <a:latin typeface="+mj-lt"/>
              </a:rPr>
              <a:t> </a:t>
            </a:r>
            <a:r>
              <a:rPr lang="vi-VN" sz="5600" dirty="0" smtClean="0">
                <a:latin typeface="+mj-lt"/>
              </a:rPr>
              <a:t>se nisu lako predavale ljubavnom zanosu. Kako god da su zadobile svoj izgled, one su ga se jako stidjele, pa su utočište potražile daleko od svijeta i pronašle ga na stjenovitom </a:t>
            </a:r>
            <a:r>
              <a:rPr lang="hr-HR" sz="5600" dirty="0" smtClean="0">
                <a:latin typeface="+mj-lt"/>
              </a:rPr>
              <a:t>otoku</a:t>
            </a:r>
            <a:r>
              <a:rPr lang="vi-VN" sz="5600" dirty="0" smtClean="0">
                <a:latin typeface="+mj-lt"/>
              </a:rPr>
              <a:t> </a:t>
            </a:r>
            <a:r>
              <a:rPr lang="vi-VN" sz="5600" dirty="0" smtClean="0">
                <a:latin typeface="+mj-lt"/>
              </a:rPr>
              <a:t>nedaleko od Scile i Haribde. Tamo su svojim zanosnim pjevanjem mamile mornare na obalu, gde bi ih davile i iz njihovog tijela isisavale krv.</a:t>
            </a:r>
          </a:p>
          <a:p>
            <a:endParaRPr lang="hr-HR" i="1" dirty="0"/>
          </a:p>
        </p:txBody>
      </p:sp>
      <p:pic>
        <p:nvPicPr>
          <p:cNvPr id="5" name="Content Placeholder 4" descr="Sirene%201.JPG"/>
          <p:cNvPicPr>
            <a:picLocks noGrp="1" noChangeAspect="1"/>
          </p:cNvPicPr>
          <p:nvPr>
            <p:ph sz="half" idx="2"/>
          </p:nvPr>
        </p:nvPicPr>
        <p:blipFill>
          <a:blip r:embed="rId2" cstate="print"/>
          <a:stretch>
            <a:fillRect/>
          </a:stretch>
        </p:blipFill>
        <p:spPr>
          <a:xfrm>
            <a:off x="4929190" y="1571612"/>
            <a:ext cx="3309935" cy="4357718"/>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MITOLOŠKA BIĆA</a:t>
            </a:r>
            <a:endParaRPr lang="hr-HR" dirty="0"/>
          </a:p>
        </p:txBody>
      </p:sp>
      <p:sp>
        <p:nvSpPr>
          <p:cNvPr id="5" name="Content Placeholder 4"/>
          <p:cNvSpPr>
            <a:spLocks noGrp="1"/>
          </p:cNvSpPr>
          <p:nvPr>
            <p:ph idx="1"/>
          </p:nvPr>
        </p:nvSpPr>
        <p:spPr/>
        <p:txBody>
          <a:bodyPr numCol="2">
            <a:normAutofit/>
          </a:bodyPr>
          <a:lstStyle/>
          <a:p>
            <a:pPr>
              <a:buFont typeface="Wingdings" pitchFamily="2" charset="2"/>
              <a:buChar char="v"/>
            </a:pPr>
            <a:r>
              <a:rPr lang="hr-HR" dirty="0" smtClean="0"/>
              <a:t>KENTAURI</a:t>
            </a:r>
          </a:p>
          <a:p>
            <a:pPr>
              <a:buFont typeface="Wingdings" pitchFamily="2" charset="2"/>
              <a:buChar char="v"/>
            </a:pPr>
            <a:r>
              <a:rPr lang="hr-HR" dirty="0" smtClean="0"/>
              <a:t>SATIRI</a:t>
            </a:r>
          </a:p>
          <a:p>
            <a:pPr>
              <a:buFont typeface="Wingdings" pitchFamily="2" charset="2"/>
              <a:buChar char="v"/>
            </a:pPr>
            <a:r>
              <a:rPr lang="hr-HR" dirty="0" smtClean="0"/>
              <a:t>MINOTAUR</a:t>
            </a:r>
          </a:p>
          <a:p>
            <a:pPr>
              <a:buFont typeface="Wingdings" pitchFamily="2" charset="2"/>
              <a:buChar char="v"/>
            </a:pPr>
            <a:r>
              <a:rPr lang="hr-HR" dirty="0" smtClean="0"/>
              <a:t>HIDRA</a:t>
            </a:r>
          </a:p>
          <a:p>
            <a:pPr>
              <a:buFont typeface="Wingdings" pitchFamily="2" charset="2"/>
              <a:buChar char="v"/>
            </a:pPr>
            <a:r>
              <a:rPr lang="hr-HR" dirty="0" smtClean="0"/>
              <a:t>KERBER</a:t>
            </a:r>
          </a:p>
          <a:p>
            <a:pPr>
              <a:buFont typeface="Wingdings" pitchFamily="2" charset="2"/>
              <a:buChar char="v"/>
            </a:pPr>
            <a:r>
              <a:rPr lang="hr-HR" dirty="0" smtClean="0"/>
              <a:t>GORGONE</a:t>
            </a:r>
          </a:p>
          <a:p>
            <a:pPr>
              <a:buFont typeface="Wingdings" pitchFamily="2" charset="2"/>
              <a:buChar char="v"/>
            </a:pPr>
            <a:r>
              <a:rPr lang="hr-HR" dirty="0" smtClean="0"/>
              <a:t>MEDUZA</a:t>
            </a:r>
          </a:p>
          <a:p>
            <a:pPr>
              <a:buFont typeface="Wingdings" pitchFamily="2" charset="2"/>
              <a:buChar char="v"/>
            </a:pPr>
            <a:r>
              <a:rPr lang="hr-HR" dirty="0" smtClean="0"/>
              <a:t>HIMERA</a:t>
            </a:r>
          </a:p>
          <a:p>
            <a:pPr>
              <a:buFont typeface="Wingdings" pitchFamily="2" charset="2"/>
              <a:buChar char="v"/>
            </a:pPr>
            <a:r>
              <a:rPr lang="hr-HR" dirty="0" smtClean="0"/>
              <a:t>PEGAZ</a:t>
            </a:r>
          </a:p>
          <a:p>
            <a:pPr>
              <a:buFont typeface="Wingdings" pitchFamily="2" charset="2"/>
              <a:buChar char="v"/>
            </a:pPr>
            <a:r>
              <a:rPr lang="hr-HR" dirty="0" smtClean="0"/>
              <a:t>KALEDONIJSKI VEPAR</a:t>
            </a:r>
          </a:p>
          <a:p>
            <a:pPr>
              <a:buFont typeface="Wingdings" pitchFamily="2" charset="2"/>
              <a:buChar char="v"/>
            </a:pPr>
            <a:r>
              <a:rPr lang="hr-HR" dirty="0" smtClean="0"/>
              <a:t>KIKLOPI</a:t>
            </a:r>
          </a:p>
          <a:p>
            <a:pPr>
              <a:buFont typeface="Wingdings" pitchFamily="2" charset="2"/>
              <a:buChar char="v"/>
            </a:pPr>
            <a:r>
              <a:rPr lang="hr-HR" dirty="0" smtClean="0"/>
              <a:t>HARPIJE</a:t>
            </a:r>
          </a:p>
          <a:p>
            <a:pPr>
              <a:buFont typeface="Wingdings" pitchFamily="2" charset="2"/>
              <a:buChar char="v"/>
            </a:pPr>
            <a:r>
              <a:rPr lang="hr-HR" dirty="0" smtClean="0"/>
              <a:t>SIRENE</a:t>
            </a:r>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KENTAURI</a:t>
            </a:r>
            <a:endParaRPr lang="hr-HR" dirty="0"/>
          </a:p>
        </p:txBody>
      </p:sp>
      <p:sp>
        <p:nvSpPr>
          <p:cNvPr id="5" name="Content Placeholder 4"/>
          <p:cNvSpPr>
            <a:spLocks noGrp="1"/>
          </p:cNvSpPr>
          <p:nvPr>
            <p:ph sz="half" idx="1"/>
          </p:nvPr>
        </p:nvSpPr>
        <p:spPr/>
        <p:txBody>
          <a:bodyPr>
            <a:normAutofit fontScale="62500" lnSpcReduction="20000"/>
          </a:bodyPr>
          <a:lstStyle/>
          <a:p>
            <a:r>
              <a:rPr lang="hr-HR" b="1" i="1" dirty="0" smtClean="0"/>
              <a:t>Kentauri</a:t>
            </a:r>
            <a:r>
              <a:rPr lang="hr-HR" i="1" dirty="0" smtClean="0"/>
              <a:t> su bili mitski narod </a:t>
            </a:r>
            <a:r>
              <a:rPr lang="hr-HR" i="1" dirty="0" err="1" smtClean="0"/>
              <a:t>poluljudi</a:t>
            </a:r>
            <a:r>
              <a:rPr lang="hr-HR" i="1" dirty="0" smtClean="0"/>
              <a:t> </a:t>
            </a:r>
            <a:r>
              <a:rPr lang="hr-HR" i="1" dirty="0" err="1" smtClean="0"/>
              <a:t>polukonja</a:t>
            </a:r>
            <a:r>
              <a:rPr lang="hr-HR" i="1" dirty="0" smtClean="0"/>
              <a:t> koji je živio u </a:t>
            </a:r>
            <a:r>
              <a:rPr lang="hr-HR" i="1" dirty="0" err="1" smtClean="0"/>
              <a:t>Tesaliji</a:t>
            </a:r>
            <a:r>
              <a:rPr lang="hr-HR" i="1" dirty="0" smtClean="0"/>
              <a:t>.</a:t>
            </a:r>
            <a:br>
              <a:rPr lang="hr-HR" i="1" dirty="0" smtClean="0"/>
            </a:br>
            <a:r>
              <a:rPr lang="hr-HR" i="1" dirty="0" smtClean="0"/>
              <a:t>S malim izuzecima bila su to surova stvorenja, divlja i neprijateljski raspoložena prema ljudima. Većinom se javljaju u grupi, a po imenu ih znamo jedva dvadeset. Najstariji mitovi ništa ne govore o njihovom porijeklu. Pjesnik </a:t>
            </a:r>
            <a:r>
              <a:rPr lang="hr-HR" i="1" dirty="0" err="1" smtClean="0"/>
              <a:t>Pindar</a:t>
            </a:r>
            <a:r>
              <a:rPr lang="hr-HR" i="1" dirty="0" smtClean="0"/>
              <a:t> pripisao im je za oca čovjeka po imenu Kentaur, koji je navodno bio sin </a:t>
            </a:r>
            <a:r>
              <a:rPr lang="hr-HR" i="1" dirty="0" err="1" smtClean="0"/>
              <a:t>lapitskog</a:t>
            </a:r>
            <a:r>
              <a:rPr lang="hr-HR" i="1" dirty="0" smtClean="0"/>
              <a:t> kralja </a:t>
            </a:r>
            <a:r>
              <a:rPr lang="hr-HR" i="1" dirty="0" err="1" smtClean="0"/>
              <a:t>Iksiona</a:t>
            </a:r>
            <a:r>
              <a:rPr lang="hr-HR" i="1" dirty="0" smtClean="0"/>
              <a:t> i </a:t>
            </a:r>
            <a:r>
              <a:rPr lang="hr-HR" i="1" dirty="0" err="1" smtClean="0"/>
              <a:t>Nefele</a:t>
            </a:r>
            <a:r>
              <a:rPr lang="hr-HR" i="1" dirty="0" smtClean="0"/>
              <a:t>, utjelovljenja oblaka. Mlada generacija kentaura izgubila je svoju surovost i divljinu i pridružila se Satirima u pratnji boga Dionisa. Iz mase divljih kentaura izdvajala su se samo dvojica: </a:t>
            </a:r>
            <a:r>
              <a:rPr lang="hr-HR" i="1" dirty="0" err="1" smtClean="0"/>
              <a:t>Hiron</a:t>
            </a:r>
            <a:r>
              <a:rPr lang="hr-HR" i="1" dirty="0" smtClean="0"/>
              <a:t>, sin titana </a:t>
            </a:r>
            <a:r>
              <a:rPr lang="hr-HR" i="1" dirty="0" err="1" smtClean="0"/>
              <a:t>Kronosa</a:t>
            </a:r>
            <a:r>
              <a:rPr lang="hr-HR" i="1" dirty="0" smtClean="0"/>
              <a:t> i </a:t>
            </a:r>
            <a:r>
              <a:rPr lang="hr-HR" i="1" dirty="0" err="1" smtClean="0"/>
              <a:t>Okeanide</a:t>
            </a:r>
            <a:r>
              <a:rPr lang="hr-HR" i="1" dirty="0" smtClean="0"/>
              <a:t> Filire, i </a:t>
            </a:r>
            <a:r>
              <a:rPr lang="hr-HR" i="1" dirty="0" err="1" smtClean="0"/>
              <a:t>Fol</a:t>
            </a:r>
            <a:r>
              <a:rPr lang="hr-HR" i="1" dirty="0" smtClean="0"/>
              <a:t> navodno sin </a:t>
            </a:r>
            <a:r>
              <a:rPr lang="hr-HR" i="1" dirty="0" err="1" smtClean="0"/>
              <a:t>Silena</a:t>
            </a:r>
            <a:r>
              <a:rPr lang="hr-HR" i="1" dirty="0" smtClean="0"/>
              <a:t> i nimfe </a:t>
            </a:r>
            <a:r>
              <a:rPr lang="hr-HR" i="1" dirty="0" err="1" smtClean="0"/>
              <a:t>Melie</a:t>
            </a:r>
            <a:r>
              <a:rPr lang="hr-HR" i="1" dirty="0" smtClean="0"/>
              <a:t>.</a:t>
            </a:r>
            <a:endParaRPr lang="hr-HR" dirty="0"/>
          </a:p>
        </p:txBody>
      </p:sp>
      <p:pic>
        <p:nvPicPr>
          <p:cNvPr id="7" name="Content Placeholder 6" descr="Kentaur.jpg"/>
          <p:cNvPicPr>
            <a:picLocks noGrp="1" noChangeAspect="1"/>
          </p:cNvPicPr>
          <p:nvPr>
            <p:ph sz="half" idx="2"/>
          </p:nvPr>
        </p:nvPicPr>
        <p:blipFill>
          <a:blip r:embed="rId2" cstate="print"/>
          <a:stretch>
            <a:fillRect/>
          </a:stretch>
        </p:blipFill>
        <p:spPr>
          <a:xfrm>
            <a:off x="5000628" y="1334562"/>
            <a:ext cx="3454641" cy="4990038"/>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SATIRI</a:t>
            </a:r>
            <a:endParaRPr lang="hr-HR" dirty="0"/>
          </a:p>
        </p:txBody>
      </p:sp>
      <p:sp>
        <p:nvSpPr>
          <p:cNvPr id="3" name="Content Placeholder 2"/>
          <p:cNvSpPr>
            <a:spLocks noGrp="1"/>
          </p:cNvSpPr>
          <p:nvPr>
            <p:ph sz="half" idx="1"/>
          </p:nvPr>
        </p:nvSpPr>
        <p:spPr/>
        <p:txBody>
          <a:bodyPr/>
          <a:lstStyle/>
          <a:p>
            <a:r>
              <a:rPr lang="hr-HR" b="1" i="1" dirty="0" smtClean="0"/>
              <a:t>Satiri</a:t>
            </a:r>
            <a:r>
              <a:rPr lang="hr-HR" i="1" dirty="0" smtClean="0"/>
              <a:t> su bili šumski bogovi, pratioci </a:t>
            </a:r>
            <a:r>
              <a:rPr lang="hr-HR" i="1" dirty="0" err="1" smtClean="0"/>
              <a:t>Bakha</a:t>
            </a:r>
            <a:r>
              <a:rPr lang="hr-HR" i="1" dirty="0" smtClean="0"/>
              <a:t>, bića s kozjim nogama, malim rogovima, konjskim ili kozjim repom i čupavom kosom.</a:t>
            </a:r>
            <a:endParaRPr lang="hr-HR" dirty="0"/>
          </a:p>
        </p:txBody>
      </p:sp>
      <p:pic>
        <p:nvPicPr>
          <p:cNvPr id="5" name="Content Placeholder 4" descr="Pan%201.jpg"/>
          <p:cNvPicPr>
            <a:picLocks noGrp="1" noChangeAspect="1"/>
          </p:cNvPicPr>
          <p:nvPr>
            <p:ph sz="half" idx="2"/>
          </p:nvPr>
        </p:nvPicPr>
        <p:blipFill>
          <a:blip r:embed="rId2" cstate="print"/>
          <a:stretch>
            <a:fillRect/>
          </a:stretch>
        </p:blipFill>
        <p:spPr>
          <a:xfrm>
            <a:off x="5356230" y="1600200"/>
            <a:ext cx="2927339" cy="47244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MINOTAUR</a:t>
            </a:r>
            <a:endParaRPr lang="hr-HR" dirty="0"/>
          </a:p>
        </p:txBody>
      </p:sp>
      <p:sp>
        <p:nvSpPr>
          <p:cNvPr id="3" name="Content Placeholder 2"/>
          <p:cNvSpPr>
            <a:spLocks noGrp="1"/>
          </p:cNvSpPr>
          <p:nvPr>
            <p:ph sz="half" idx="1"/>
          </p:nvPr>
        </p:nvSpPr>
        <p:spPr/>
        <p:txBody>
          <a:bodyPr>
            <a:normAutofit fontScale="25000" lnSpcReduction="20000"/>
          </a:bodyPr>
          <a:lstStyle/>
          <a:p>
            <a:pPr>
              <a:buNone/>
            </a:pPr>
            <a:r>
              <a:rPr lang="hr-HR" sz="5500" b="1" i="1" dirty="0" smtClean="0"/>
              <a:t>	</a:t>
            </a:r>
            <a:r>
              <a:rPr lang="hr-HR" sz="7200" b="1" i="1" dirty="0" smtClean="0"/>
              <a:t>Minotaur</a:t>
            </a:r>
            <a:r>
              <a:rPr lang="hr-HR" sz="7200" i="1" dirty="0" smtClean="0"/>
              <a:t> je čudovište iz </a:t>
            </a:r>
            <a:r>
              <a:rPr lang="hr-HR" sz="7200" i="1" dirty="0" err="1" smtClean="0"/>
              <a:t>Knososkog</a:t>
            </a:r>
            <a:r>
              <a:rPr lang="hr-HR" sz="7200" i="1" dirty="0" smtClean="0"/>
              <a:t> labirinta s ljudskim tijelom i glavom bika.</a:t>
            </a:r>
            <a:br>
              <a:rPr lang="hr-HR" sz="7200" i="1" dirty="0" smtClean="0"/>
            </a:br>
            <a:r>
              <a:rPr lang="hr-HR" sz="7200" i="1" dirty="0" err="1" smtClean="0"/>
              <a:t>Minotaurova</a:t>
            </a:r>
            <a:r>
              <a:rPr lang="hr-HR" sz="7200" i="1" dirty="0" smtClean="0"/>
              <a:t> majka bila je </a:t>
            </a:r>
            <a:r>
              <a:rPr lang="hr-HR" sz="7200" i="1" dirty="0" err="1" smtClean="0"/>
              <a:t>Pasifaja</a:t>
            </a:r>
            <a:r>
              <a:rPr lang="hr-HR" sz="7200" i="1" dirty="0" smtClean="0"/>
              <a:t>, žena kretskog kralja </a:t>
            </a:r>
            <a:r>
              <a:rPr lang="hr-HR" sz="7200" i="1" dirty="0" err="1" smtClean="0"/>
              <a:t>Minosa</a:t>
            </a:r>
            <a:r>
              <a:rPr lang="hr-HR" sz="7200" i="1" dirty="0" smtClean="0"/>
              <a:t>. Otac mu je bio sveti bijeli bik u kojeg se </a:t>
            </a:r>
            <a:r>
              <a:rPr lang="hr-HR" sz="7200" i="1" dirty="0" err="1" smtClean="0"/>
              <a:t>Pasifaja</a:t>
            </a:r>
            <a:r>
              <a:rPr lang="hr-HR" sz="7200" i="1" dirty="0" smtClean="0"/>
              <a:t> zaljubila. Svetog bijelog bika stvorio je Posejdon, a nakon što mu ga </a:t>
            </a:r>
            <a:r>
              <a:rPr lang="hr-HR" sz="7200" i="1" dirty="0" err="1" smtClean="0"/>
              <a:t>Minos</a:t>
            </a:r>
            <a:r>
              <a:rPr lang="hr-HR" sz="7200" i="1" dirty="0" smtClean="0"/>
              <a:t> nije </a:t>
            </a:r>
            <a:r>
              <a:rPr lang="hr-HR" sz="7200" i="1" dirty="0" err="1" smtClean="0"/>
              <a:t>prinjeo</a:t>
            </a:r>
            <a:r>
              <a:rPr lang="hr-HR" sz="7200" i="1" dirty="0" smtClean="0"/>
              <a:t> za žrtvu, pretvorio ga je u zloglasnog kretskoga bika.</a:t>
            </a:r>
            <a:br>
              <a:rPr lang="hr-HR" sz="7200" i="1" dirty="0" smtClean="0"/>
            </a:br>
            <a:r>
              <a:rPr lang="hr-HR" sz="7200" i="1" dirty="0" smtClean="0"/>
              <a:t>Minotaur je boravio u labirintu na Kreti koji je napravio Dedal. </a:t>
            </a:r>
            <a:r>
              <a:rPr lang="hr-HR" sz="7200" i="1" dirty="0" err="1" smtClean="0"/>
              <a:t>Minos</a:t>
            </a:r>
            <a:r>
              <a:rPr lang="hr-HR" sz="7200" i="1" dirty="0" smtClean="0"/>
              <a:t> je u labirint bacao mladiće i djevojke iz Atene, koje je svakih devet godina na Kretu slao atenski kralj Egej u ime zadovoljštine zato jer je na Atenskim igrama ubio </a:t>
            </a:r>
            <a:r>
              <a:rPr lang="hr-HR" sz="7200" i="1" dirty="0" err="1" smtClean="0"/>
              <a:t>Minosova</a:t>
            </a:r>
            <a:r>
              <a:rPr lang="hr-HR" sz="7200" i="1" dirty="0" smtClean="0"/>
              <a:t> sina.</a:t>
            </a:r>
            <a:br>
              <a:rPr lang="hr-HR" sz="7200" i="1" dirty="0" smtClean="0"/>
            </a:br>
            <a:r>
              <a:rPr lang="hr-HR" sz="7200" i="1" dirty="0" smtClean="0"/>
              <a:t>Od toga danka u krvi Atenu je oslobodio </a:t>
            </a:r>
            <a:r>
              <a:rPr lang="hr-HR" sz="7200" i="1" dirty="0" err="1" smtClean="0"/>
              <a:t>Egejev</a:t>
            </a:r>
            <a:r>
              <a:rPr lang="hr-HR" sz="7200" i="1" dirty="0" smtClean="0"/>
              <a:t> sin </a:t>
            </a:r>
            <a:r>
              <a:rPr lang="hr-HR" sz="7200" i="1" dirty="0" err="1" smtClean="0"/>
              <a:t>Tezej</a:t>
            </a:r>
            <a:r>
              <a:rPr lang="hr-HR" sz="7200" i="1" dirty="0" smtClean="0"/>
              <a:t> koji je ubio Minotaura </a:t>
            </a:r>
            <a:r>
              <a:rPr lang="hr-HR" sz="5500" i="1" dirty="0" smtClean="0"/>
              <a:t>i </a:t>
            </a:r>
            <a:r>
              <a:rPr lang="hr-HR" sz="7200" i="1" dirty="0" smtClean="0"/>
              <a:t>vratio se kući</a:t>
            </a:r>
            <a:r>
              <a:rPr lang="hr-HR" sz="5500" i="1" dirty="0" smtClean="0"/>
              <a:t>.</a:t>
            </a:r>
            <a:endParaRPr lang="hr-HR" sz="5500" dirty="0" smtClean="0"/>
          </a:p>
          <a:p>
            <a:pPr>
              <a:buNone/>
            </a:pPr>
            <a:r>
              <a:rPr lang="hr-HR" sz="5500" dirty="0" smtClean="0"/>
              <a:t> </a:t>
            </a:r>
          </a:p>
          <a:p>
            <a:endParaRPr lang="hr-HR" dirty="0"/>
          </a:p>
        </p:txBody>
      </p:sp>
      <p:pic>
        <p:nvPicPr>
          <p:cNvPr id="5" name="Content Placeholder 4" descr="Minotaur.jpg"/>
          <p:cNvPicPr>
            <a:picLocks noGrp="1" noChangeAspect="1"/>
          </p:cNvPicPr>
          <p:nvPr>
            <p:ph sz="half" idx="2"/>
          </p:nvPr>
        </p:nvPicPr>
        <p:blipFill>
          <a:blip r:embed="rId2" cstate="print"/>
          <a:stretch>
            <a:fillRect/>
          </a:stretch>
        </p:blipFill>
        <p:spPr>
          <a:xfrm>
            <a:off x="4648200" y="1619999"/>
            <a:ext cx="3924328" cy="438077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HIDRA</a:t>
            </a:r>
            <a:endParaRPr lang="hr-HR" dirty="0"/>
          </a:p>
        </p:txBody>
      </p:sp>
      <p:sp>
        <p:nvSpPr>
          <p:cNvPr id="3" name="Content Placeholder 2"/>
          <p:cNvSpPr>
            <a:spLocks noGrp="1"/>
          </p:cNvSpPr>
          <p:nvPr>
            <p:ph sz="half" idx="1"/>
          </p:nvPr>
        </p:nvSpPr>
        <p:spPr/>
        <p:txBody>
          <a:bodyPr>
            <a:normAutofit fontScale="85000" lnSpcReduction="20000"/>
          </a:bodyPr>
          <a:lstStyle/>
          <a:p>
            <a:r>
              <a:rPr lang="hr-HR" b="1" i="1" dirty="0" smtClean="0"/>
              <a:t>Hidra</a:t>
            </a:r>
            <a:r>
              <a:rPr lang="hr-HR" i="1" dirty="0" smtClean="0"/>
              <a:t> je imala ogromno pseće tijelo i osam zmijskih glava na dugačkom vratu. Živjela je u močvarama </a:t>
            </a:r>
            <a:r>
              <a:rPr lang="hr-HR" i="1" dirty="0" err="1" smtClean="0"/>
              <a:t>Lerne</a:t>
            </a:r>
            <a:r>
              <a:rPr lang="hr-HR" i="1" dirty="0" smtClean="0"/>
              <a:t>. Heraklo je imao zadatak da je ubije, ali to je bilo teško izvesti, jer kako god je on odsijecao glave Hidri, na njihovim mjestima su nicale nove. Pozvao je u pomoć </a:t>
            </a:r>
            <a:r>
              <a:rPr lang="hr-HR" i="1" dirty="0" err="1" smtClean="0"/>
              <a:t>Jolaja</a:t>
            </a:r>
            <a:r>
              <a:rPr lang="hr-HR" i="1" dirty="0" smtClean="0"/>
              <a:t> koji je nakon što bi Heraklo odrubio svaku glavu, spaljivao bakljom vrat da ne iznikne nova glava. Tako su je uspjeli ubiti.  </a:t>
            </a:r>
            <a:endParaRPr lang="hr-HR" dirty="0"/>
          </a:p>
        </p:txBody>
      </p:sp>
      <p:pic>
        <p:nvPicPr>
          <p:cNvPr id="5" name="Content Placeholder 4" descr="Hidra.jpg"/>
          <p:cNvPicPr>
            <a:picLocks noGrp="1" noChangeAspect="1"/>
          </p:cNvPicPr>
          <p:nvPr>
            <p:ph sz="half" idx="2"/>
          </p:nvPr>
        </p:nvPicPr>
        <p:blipFill>
          <a:blip r:embed="rId2" cstate="print"/>
          <a:stretch>
            <a:fillRect/>
          </a:stretch>
        </p:blipFill>
        <p:spPr>
          <a:xfrm>
            <a:off x="4648200" y="2214554"/>
            <a:ext cx="3852890" cy="2945759"/>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KERBER</a:t>
            </a:r>
            <a:endParaRPr lang="hr-HR" dirty="0"/>
          </a:p>
        </p:txBody>
      </p:sp>
      <p:sp>
        <p:nvSpPr>
          <p:cNvPr id="3" name="Content Placeholder 2"/>
          <p:cNvSpPr>
            <a:spLocks noGrp="1"/>
          </p:cNvSpPr>
          <p:nvPr>
            <p:ph sz="half" idx="1"/>
          </p:nvPr>
        </p:nvSpPr>
        <p:spPr/>
        <p:txBody>
          <a:bodyPr>
            <a:normAutofit fontScale="77500" lnSpcReduction="20000"/>
          </a:bodyPr>
          <a:lstStyle/>
          <a:p>
            <a:r>
              <a:rPr lang="hr-HR" b="1" i="1" dirty="0" smtClean="0"/>
              <a:t>Kerber</a:t>
            </a:r>
            <a:r>
              <a:rPr lang="hr-HR" i="1" dirty="0" smtClean="0"/>
              <a:t> je bio troglavi pas koji je čuvao ulaz u podzemni svijet. Oko vrata su mu vijugale zmije, a rep mu je završavao zmajskom glavom. Njegov zastrašujući izgled odlično je pristajao njegovoj dužnosti. Bio je strog stražar na ulazu u podzemni svijet, a još stroži na izlazu. Po svojoj stražarskoj dužnosti i budnosti postao je poznat. Braća su mu bili </a:t>
            </a:r>
            <a:r>
              <a:rPr lang="hr-HR" i="1" dirty="0" err="1" smtClean="0"/>
              <a:t>nemejski</a:t>
            </a:r>
            <a:r>
              <a:rPr lang="hr-HR" i="1" dirty="0" smtClean="0"/>
              <a:t> lav i dvoglavi pas </a:t>
            </a:r>
            <a:r>
              <a:rPr lang="hr-HR" i="1" dirty="0" err="1" smtClean="0"/>
              <a:t>Ort</a:t>
            </a:r>
            <a:r>
              <a:rPr lang="hr-HR" i="1" dirty="0" smtClean="0"/>
              <a:t>, a sestre </a:t>
            </a:r>
            <a:r>
              <a:rPr lang="hr-HR" i="1" dirty="0" err="1" smtClean="0"/>
              <a:t>lernejska</a:t>
            </a:r>
            <a:r>
              <a:rPr lang="hr-HR" i="1" dirty="0" smtClean="0"/>
              <a:t> hidra, tebanska sfinga i Himera. Kerber se nalazi na svakoj slici </a:t>
            </a:r>
            <a:r>
              <a:rPr lang="hr-HR" i="1" dirty="0" err="1" smtClean="0"/>
              <a:t>Hadova</a:t>
            </a:r>
            <a:r>
              <a:rPr lang="hr-HR" i="1" dirty="0" smtClean="0"/>
              <a:t> podzemnog carstva.</a:t>
            </a:r>
            <a:endParaRPr lang="hr-HR" dirty="0"/>
          </a:p>
        </p:txBody>
      </p:sp>
      <p:pic>
        <p:nvPicPr>
          <p:cNvPr id="5" name="Content Placeholder 4" descr="Kerber.jpg"/>
          <p:cNvPicPr>
            <a:picLocks noGrp="1" noChangeAspect="1"/>
          </p:cNvPicPr>
          <p:nvPr>
            <p:ph sz="half" idx="2"/>
          </p:nvPr>
        </p:nvPicPr>
        <p:blipFill>
          <a:blip r:embed="rId2" cstate="print"/>
          <a:stretch>
            <a:fillRect/>
          </a:stretch>
        </p:blipFill>
        <p:spPr>
          <a:xfrm>
            <a:off x="4643438" y="1643050"/>
            <a:ext cx="3714776" cy="4143404"/>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GORGONE</a:t>
            </a:r>
            <a:endParaRPr lang="hr-HR" dirty="0"/>
          </a:p>
        </p:txBody>
      </p:sp>
      <p:sp>
        <p:nvSpPr>
          <p:cNvPr id="3" name="Content Placeholder 2"/>
          <p:cNvSpPr>
            <a:spLocks noGrp="1"/>
          </p:cNvSpPr>
          <p:nvPr>
            <p:ph sz="half" idx="1"/>
          </p:nvPr>
        </p:nvSpPr>
        <p:spPr/>
        <p:txBody>
          <a:bodyPr/>
          <a:lstStyle/>
          <a:p>
            <a:r>
              <a:rPr lang="hr-HR" b="1" i="1" dirty="0" err="1" smtClean="0"/>
              <a:t>Gorgone</a:t>
            </a:r>
            <a:r>
              <a:rPr lang="hr-HR" i="1" dirty="0" smtClean="0"/>
              <a:t> su krilata čudovišta s blještavim očima, ogromnim zubima i zmijama umjesto kose. Nakazne kćeri morskog boga </a:t>
            </a:r>
            <a:r>
              <a:rPr lang="hr-HR" i="1" dirty="0" err="1" smtClean="0"/>
              <a:t>Forkija</a:t>
            </a:r>
            <a:r>
              <a:rPr lang="hr-HR" i="1" dirty="0" smtClean="0"/>
              <a:t> i njegove žene </a:t>
            </a:r>
            <a:r>
              <a:rPr lang="hr-HR" i="1" dirty="0" err="1" smtClean="0"/>
              <a:t>Kete</a:t>
            </a:r>
            <a:r>
              <a:rPr lang="hr-HR" i="1" dirty="0" smtClean="0"/>
              <a:t>.</a:t>
            </a:r>
            <a:endParaRPr lang="hr-HR" dirty="0"/>
          </a:p>
        </p:txBody>
      </p:sp>
      <p:pic>
        <p:nvPicPr>
          <p:cNvPr id="5" name="Content Placeholder 4" descr="Gorgon.JPG"/>
          <p:cNvPicPr>
            <a:picLocks noGrp="1" noChangeAspect="1"/>
          </p:cNvPicPr>
          <p:nvPr>
            <p:ph sz="half" idx="2"/>
          </p:nvPr>
        </p:nvPicPr>
        <p:blipFill>
          <a:blip r:embed="rId2" cstate="print"/>
          <a:stretch>
            <a:fillRect/>
          </a:stretch>
        </p:blipFill>
        <p:spPr>
          <a:xfrm>
            <a:off x="4714877" y="1643050"/>
            <a:ext cx="3595686" cy="3948125"/>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meduza</a:t>
            </a:r>
            <a:endParaRPr lang="hr-HR" dirty="0"/>
          </a:p>
        </p:txBody>
      </p:sp>
      <p:sp>
        <p:nvSpPr>
          <p:cNvPr id="3" name="Content Placeholder 2"/>
          <p:cNvSpPr>
            <a:spLocks noGrp="1"/>
          </p:cNvSpPr>
          <p:nvPr>
            <p:ph sz="half" idx="1"/>
          </p:nvPr>
        </p:nvSpPr>
        <p:spPr/>
        <p:txBody>
          <a:bodyPr>
            <a:normAutofit fontScale="70000" lnSpcReduction="20000"/>
          </a:bodyPr>
          <a:lstStyle/>
          <a:p>
            <a:r>
              <a:rPr lang="hr-HR" b="1" i="1" dirty="0" smtClean="0"/>
              <a:t>Meduza</a:t>
            </a:r>
            <a:r>
              <a:rPr lang="hr-HR" i="1" dirty="0" smtClean="0"/>
              <a:t> je bila lijepa žena koju je Atena pretvorila u </a:t>
            </a:r>
            <a:r>
              <a:rPr lang="hr-HR" i="1" dirty="0" err="1" smtClean="0"/>
              <a:t>gorgonu</a:t>
            </a:r>
            <a:r>
              <a:rPr lang="hr-HR" i="1" dirty="0" smtClean="0"/>
              <a:t>, zato što ju je uhvatila kako ljubi Posejdona u njenom hramu. Tko god bi je pogledao pretvorio bi se u kamen. Meduzu je uspio ubiti </a:t>
            </a:r>
            <a:r>
              <a:rPr lang="hr-HR" i="1" dirty="0" err="1" smtClean="0"/>
              <a:t>Perzej</a:t>
            </a:r>
            <a:r>
              <a:rPr lang="hr-HR" i="1" dirty="0" smtClean="0"/>
              <a:t> koristeći se štitom,koji mu je dala Atena, kao ogledalom, dok joj je odsijecao glavu.</a:t>
            </a:r>
            <a:br>
              <a:rPr lang="hr-HR" i="1" dirty="0" smtClean="0"/>
            </a:br>
            <a:r>
              <a:rPr lang="hr-HR" i="1" dirty="0" smtClean="0"/>
              <a:t>Kasnije je Meduzinu glavu Atena pričvrstila na svoj oklop. Meduzinu glavu nosio je na svom neprobojnom štitu i Zeus. Ugledajući se na njega, slikom Meduzine glave ukrašavali su svoje štitove i oklope mnogi mitski i historijski junaci stare Grčke i Rima.</a:t>
            </a:r>
            <a:r>
              <a:rPr lang="hr-HR" dirty="0" smtClean="0"/>
              <a:t> </a:t>
            </a:r>
            <a:endParaRPr lang="hr-HR" dirty="0"/>
          </a:p>
        </p:txBody>
      </p:sp>
      <p:pic>
        <p:nvPicPr>
          <p:cNvPr id="5" name="Content Placeholder 4" descr="Meduza.jpg"/>
          <p:cNvPicPr>
            <a:picLocks noGrp="1" noChangeAspect="1"/>
          </p:cNvPicPr>
          <p:nvPr>
            <p:ph sz="half" idx="2"/>
          </p:nvPr>
        </p:nvPicPr>
        <p:blipFill>
          <a:blip r:embed="rId2" cstate="print"/>
          <a:stretch>
            <a:fillRect/>
          </a:stretch>
        </p:blipFill>
        <p:spPr>
          <a:xfrm>
            <a:off x="4643438" y="2000240"/>
            <a:ext cx="3714776" cy="3643338"/>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81</TotalTime>
  <Words>614</Words>
  <Application>Microsoft Office PowerPoint</Application>
  <PresentationFormat>On-screen Show (4:3)</PresentationFormat>
  <Paragraphs>43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Trek</vt:lpstr>
      <vt:lpstr>MITOLOŠKA BIĆA</vt:lpstr>
      <vt:lpstr>MITOLOŠKA BIĆA</vt:lpstr>
      <vt:lpstr>KENTAURI</vt:lpstr>
      <vt:lpstr>SATIRI</vt:lpstr>
      <vt:lpstr>MINOTAUR</vt:lpstr>
      <vt:lpstr>HIDRA</vt:lpstr>
      <vt:lpstr>KERBER</vt:lpstr>
      <vt:lpstr>GORGONE</vt:lpstr>
      <vt:lpstr>meduza</vt:lpstr>
      <vt:lpstr>HIMERA</vt:lpstr>
      <vt:lpstr>PEGAZ</vt:lpstr>
      <vt:lpstr>KALEDONIJSKI VEPAR</vt:lpstr>
      <vt:lpstr>KIKLOPI</vt:lpstr>
      <vt:lpstr>HARPIJE</vt:lpstr>
      <vt:lpstr>SIRENE</vt:lpstr>
    </vt:vector>
  </TitlesOfParts>
  <Company>PSHG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MITOTLOŠKA BIĆA</dc:title>
  <dc:creator>Franz Turin</dc:creator>
  <cp:lastModifiedBy>Franz Turin</cp:lastModifiedBy>
  <cp:revision>10</cp:revision>
  <dcterms:created xsi:type="dcterms:W3CDTF">2011-03-26T17:34:06Z</dcterms:created>
  <dcterms:modified xsi:type="dcterms:W3CDTF">2011-03-29T16:56:46Z</dcterms:modified>
</cp:coreProperties>
</file>